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6" r:id="rId3"/>
    <p:sldId id="285" r:id="rId4"/>
    <p:sldId id="267" r:id="rId5"/>
    <p:sldId id="288" r:id="rId6"/>
    <p:sldId id="289" r:id="rId7"/>
    <p:sldId id="290" r:id="rId8"/>
    <p:sldId id="291" r:id="rId9"/>
    <p:sldId id="292" r:id="rId10"/>
    <p:sldId id="293" r:id="rId11"/>
    <p:sldId id="278" r:id="rId12"/>
    <p:sldId id="279" r:id="rId13"/>
    <p:sldId id="297" r:id="rId14"/>
    <p:sldId id="298" r:id="rId15"/>
    <p:sldId id="299" r:id="rId16"/>
    <p:sldId id="283" r:id="rId17"/>
    <p:sldId id="282" r:id="rId18"/>
    <p:sldId id="295" r:id="rId19"/>
    <p:sldId id="296" r:id="rId20"/>
    <p:sldId id="304" r:id="rId21"/>
    <p:sldId id="300" r:id="rId22"/>
    <p:sldId id="301" r:id="rId23"/>
    <p:sldId id="302" r:id="rId24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2060"/>
    <a:srgbClr val="BDAAF4"/>
    <a:srgbClr val="FFFF99"/>
    <a:srgbClr val="FFFF00"/>
    <a:srgbClr val="C6B5F5"/>
    <a:srgbClr val="FCD080"/>
    <a:srgbClr val="E7F785"/>
    <a:srgbClr val="86F6F3"/>
    <a:srgbClr val="85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73A45414-1A7B-4593-8D87-B251522C63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9" y="4751388"/>
            <a:ext cx="5392737" cy="3887787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F94AF585-85D8-458D-A209-684B0A4EC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5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F585-85D8-458D-A209-684B0A4EC7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7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8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8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1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6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6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8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0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7E256-BC5A-4630-BB40-715199FEC07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CD25-AC8F-4125-A904-D843E7D9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15137" r="20086" b="39250"/>
          <a:stretch/>
        </p:blipFill>
        <p:spPr>
          <a:xfrm>
            <a:off x="6947121" y="1267681"/>
            <a:ext cx="1764664" cy="13357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0869" y="3066394"/>
            <a:ext cx="80429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«Грани Детства»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0159" y="6375567"/>
            <a:ext cx="374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Салехард, 2022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6877" y="529233"/>
            <a:ext cx="670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«Кристаллик»</a:t>
            </a:r>
          </a:p>
        </p:txBody>
      </p:sp>
    </p:spTree>
    <p:extLst>
      <p:ext uri="{BB962C8B-B14F-4D97-AF65-F5344CB8AC3E}">
        <p14:creationId xmlns:p14="http://schemas.microsoft.com/office/powerpoint/2010/main" val="34763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0408"/>
              </p:ext>
            </p:extLst>
          </p:nvPr>
        </p:nvGraphicFramePr>
        <p:xfrm>
          <a:off x="1777942" y="818946"/>
          <a:ext cx="6913052" cy="4805827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7417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Играем, учимся, растем вместе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5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социально-коммуникативных навыков и познавательной активности.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772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1.Формировать элементарные представления о себе, о других людях, об окружающем предметном мире. 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2.Формировать    эмоционально-положительную  и ситуативно-деловую   форму  общения с взрослыми  и сверстниками. 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3.Обучать   способам усвоения общественного опыта.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5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4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Диктяренко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Елена Александровна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(высшая квалификационная категория)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46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для детей от 1,5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 5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(возраст от 1,5-3 лет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режиме «педагог-родитель-ребенок»)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94" y="854789"/>
            <a:ext cx="3488656" cy="157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29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53284"/>
              </p:ext>
            </p:extLst>
          </p:nvPr>
        </p:nvGraphicFramePr>
        <p:xfrm>
          <a:off x="1702441" y="83890"/>
          <a:ext cx="6913052" cy="6411721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5198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Играем, учимся, растем вместе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Коррекция и профилактика речевых нарушений.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331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1.Развивать  речевую  функциональную  систему (дыхание, голосовая функция, артикуляционный аппарат, мимика, пантомимики, слуховое и зрительное внимание, слуховая и зрительная память и т.д.).  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2.Отрабатывать  общую  и  мелкую  моторику; точные  скоординированные  движения, посредством сочетания слова и движения.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3.Развивать   фонематический слух (способности улавливать и различать звуки речи), просодические  компоненты (темпа и тона речи, пауз, мелодики).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4.Активизировать речевые навыки.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218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Учитель-логопед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Скригаловская Нина Ростиславовна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квалификационная категория)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Лисецкая Олена Владимировна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 квалификационная категория)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Денибекова Загират Юмагельдиевна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 квалификационная категория)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53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от 1,5 до 5 лет (логоритмика);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от 5 до 7 лет (логоигротека).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(возраст от 1,5-3 лет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режиме «педагог-родитель-ребенок»)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17" y="109056"/>
            <a:ext cx="3514987" cy="157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1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53367"/>
              </p:ext>
            </p:extLst>
          </p:nvPr>
        </p:nvGraphicFramePr>
        <p:xfrm>
          <a:off x="1598863" y="229011"/>
          <a:ext cx="6913052" cy="6048462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5198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Играем, учимся, растем вместе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интереса детей к поисково-экспериментальной деятельности.</a:t>
                      </a:r>
                      <a:endParaRPr lang="ru-RU" sz="12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099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1.Формировать представления  о предметах, их свойствах и качествах.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2.Формировать у детей способности видеть многообразие мира в системе взаимосвязей и взаимозависимостей.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3.Развивать мыслительные способности: наблюдательность, мышление, память, умение анализировать, сравнивать, обобщать, устанавливать причинно-следственные связи, делать выводы. 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4.Создавать  положительную мотивацию к самостоятельному экспериментированию. 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5.Развивать эмоционально-ценностное отношение к окружающему миру.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218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Ия Сергеевна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 квалификационная категория)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Морозова Надежда Степановна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(высшая квалификационная категория)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Москаленко Надежда Васильевна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(высшая квалификационная категория)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Яковлева Айна Еркиблановна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(высшая квалификационная категория)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16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для детей от 5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 7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37" y="268449"/>
            <a:ext cx="3456266" cy="15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62441"/>
              </p:ext>
            </p:extLst>
          </p:nvPr>
        </p:nvGraphicFramePr>
        <p:xfrm>
          <a:off x="1447860" y="778844"/>
          <a:ext cx="7301857" cy="5044802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42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0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 выходного дня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ранней социализации и развития детей от 1,5-3 лет.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92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1.Обеспечивать успешную адаптацию ребенка к условиям дошкольного учреждения.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2.Осуществлять игровую поддержку и педагогическое сопровождение ребенка.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3.Формировать адекватные возрасту формы и средства общения с взрослыми и сверстниками.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4.Развивать основные виды  детской деятельности, познавательные способности в соответствии с возрастом.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5.Способствовать формированию адекватных родительских представлений о  возрастных особенностях ребенка и соответствующих способах его развития.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Лобанова Галина Викторовна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Миргалеева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Гульсара Мухаметчановна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 квалификационная категория)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 и стоимость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Разовое посещение</a:t>
                      </a:r>
                      <a:r>
                        <a:rPr lang="en-US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Абонемент 3,6,12 посещений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27" y="822122"/>
            <a:ext cx="3842156" cy="15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10636"/>
              </p:ext>
            </p:extLst>
          </p:nvPr>
        </p:nvGraphicFramePr>
        <p:xfrm>
          <a:off x="1372360" y="560730"/>
          <a:ext cx="7301857" cy="5500863"/>
        </p:xfrm>
        <a:graphic>
          <a:graphicData uri="http://schemas.openxmlformats.org/drawingml/2006/table">
            <a:tbl>
              <a:tblPr firstRow="1" firstCol="1" bandRow="1"/>
              <a:tblGrid>
                <a:gridCol w="310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42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0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Аниматор для любого торжества, кулинарный мастер-класс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Формирование у детей потребности полезно и творчески проводить свободное время.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92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1.Формировать у воспитанников  кулинарные знания, умения, навыки. 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Привлекать к участию в играх - драматизациях, конкурсах, эстафетах и т.д.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3.Приобщать к различным видам искусства: музыки, танцу, театру и др.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4.Создавать положительную мотивацию к активному познанию окружающей действительности.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5.Формировать коммуникативные умения и навыки.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6.Создавать благоприятную эмоциональную атмосферу.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Социально-гуманитарное, художественное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Зубенко Людмила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Ильинича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 квалификационная категория)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Манкаева Аминат Кунеевна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Солдатенко Нодира Рузикуловна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Дронова Мария Евгеньевна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 и стоимость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Разовое посещение (по запросу)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99" y="582277"/>
            <a:ext cx="4169329" cy="15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82935"/>
              </p:ext>
            </p:extLst>
          </p:nvPr>
        </p:nvGraphicFramePr>
        <p:xfrm>
          <a:off x="1405916" y="267116"/>
          <a:ext cx="7301857" cy="6179785"/>
        </p:xfrm>
        <a:graphic>
          <a:graphicData uri="http://schemas.openxmlformats.org/drawingml/2006/table">
            <a:tbl>
              <a:tblPr firstRow="1" firstCol="1" bandRow="1"/>
              <a:tblGrid>
                <a:gridCol w="310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42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0" i="1" spc="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Кураторские программы сопровождения педагогов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и внедрение модели наставничества (сопровождения индивидуальной профессиональной траектории развития педагогов).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92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1.Повышать  уровень профессиональной компетентности педагогов в вопросах подготовки и проведения образовательной деятельности</a:t>
                      </a:r>
                      <a:r>
                        <a:rPr lang="ru-RU" sz="1200" b="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(обучать  методам  и приемам активизации детей в процессе непосредственной образовательной деятельности, формировать  умение  обоснованно выбирать дидактический и наглядный материал).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2.Расширять представления о формах планирования образовательного процесса, требованиях ведения документации в ДОУ (рабочая и отчетная документация).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3.Обучать практическим навыкам ведения учебно-педагогической документации (учебные планы, характеристики, индивидуальные образовательные маршруты (траектории развития)).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4.Расширить знания  по работе с электронными платформами (Сетевой город, В контакте, сайт учреждения, bus.gov.ru).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Бамбышева Елена Надвидовна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 квалификационная категория)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заведующего по ВМР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Витязева Екатерина Георгиевна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 квалификационная категория)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 и стоимость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Разовое посещение (по запросу)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11" y="314586"/>
            <a:ext cx="4068661" cy="15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65077"/>
              </p:ext>
            </p:extLst>
          </p:nvPr>
        </p:nvGraphicFramePr>
        <p:xfrm>
          <a:off x="1531751" y="587228"/>
          <a:ext cx="6913052" cy="5039921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42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Экспресс-логопедия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 рядом,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мы поможем!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Предупреждение   и  коррекция   недостатков  звукопроизносительной стороны речи.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92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1.Определять  уровень  речевого развития.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2.Разрабатывать   индивидуальную   программу   занятий;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3.Опробировать  коррекционные  методы  и приёмы, направленных на коррекцию,  предупреждение возникновения речевых дефектов, стимуляцию речевого развития;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4.Повышать  компетентность  участников образовательного процесса  в вопросах речевого развития.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Коррекционное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29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Учитель-логопед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Крылова Татьяна Вячеславовна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(высшая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квалификационная категория)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53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пакета «Экспресс-логопедия» от 1,5+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+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 в режиме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«педагог-родитель-ребенок» + составление индивидуальной карты</a:t>
                      </a:r>
                      <a:r>
                        <a:rPr lang="ru-RU" sz="1200" spc="5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развития</a:t>
                      </a: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47801"/>
              </p:ext>
            </p:extLst>
          </p:nvPr>
        </p:nvGraphicFramePr>
        <p:xfrm>
          <a:off x="1582085" y="947955"/>
          <a:ext cx="6913052" cy="5313195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42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1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«Ступеньки»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 рядом,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мы поможем!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стартового уровня сформированности линий развития и владения  способами усвоения общественного опыта.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92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1.Выявлять   индивидуальные особенности  развития   мыслительной  деятельности ребенка, навыков  коммуникативного поведения, познавательной активности,  устойчивости психических процессов,  общей  и мелкой  моторики.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2.Определять  возможности коррекции и компенсации   нарушений в развитии.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3.Оказывать педагогическое сопровождение (разрабатывать индивидуальный маршрут развития). 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4.Формировать  компетентность  родителей в вопросах  развития ребёнка.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Коррекционно-диагностическое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29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Учитель-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дефектолог (олигофренопедагог)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Валикина Джамиля Хасуковна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квалификационная категория)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53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пакета (</a:t>
                      </a: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+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режиме «педагог-родитель-ребенок</a:t>
                      </a: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+ составление индивидуальной карты развития)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«Ступеньки» от 1,5 до 7 лет.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00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88226"/>
              </p:ext>
            </p:extLst>
          </p:nvPr>
        </p:nvGraphicFramePr>
        <p:xfrm>
          <a:off x="1447860" y="864065"/>
          <a:ext cx="7301857" cy="5198912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42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«Зоркие глазки»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 рядом,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мы поможем!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уровня развития  познавательной деятельности детей дошкольного возраста с нарушением зрения.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92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1.Определять  возможности коррекции и компенсации зрительной недостаточности и других нарушений в развитии.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2.Оказывать сопровождение ребенку в период подготовки к аппаратному лечению.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3.Формировать  педагогическую компетентность  родителей в вопросах  развития и обучения ребёнка, с  нарушением зрительных функций.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Диагностическое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Учитель-дефектолог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(тифлопедагог)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Файнштейн Оксана Михайловна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(высшая квалификационная категория)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53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 и стоимость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пакета </a:t>
                      </a: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(диагностика + занятие в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режиме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«педагог-родитель-ребенок</a:t>
                      </a: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+ составление индивидуальной карты развития)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«Зоркие глазки»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1,5 до 7 лет.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4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30753"/>
              </p:ext>
            </p:extLst>
          </p:nvPr>
        </p:nvGraphicFramePr>
        <p:xfrm>
          <a:off x="1447860" y="778844"/>
          <a:ext cx="7301857" cy="5499384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42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2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«Старт»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 рядом,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мы поможем!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 уровня  развития  психологических  процессов,  выявление детских склонностей, способностей, признаков одаренности, причин трудностей   в освоении   образовательных программ.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92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1.Выявлять причины нарушений эмоционально - личностного и познавательного развития детей посредством  применения диагностических методик.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2.Разрабатывать   индивидуальные  коррекционно – развивающие маршруты (карты) развития.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3.Проводить коррекцию (профилактику)  опасных последствий той или иной сложной психологической ситуации.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Оказывать сопровождение   детям  в период адаптации к ДОУ.</a:t>
                      </a:r>
                    </a:p>
                    <a:p>
                      <a:pPr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5.Формировать  компетентность  родителей в вопросах  развития ребёнка.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Коррекционно-диагностическое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Педагог-психолог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Мосиенко Надежда Ивановна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(первая квалификационная категория)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 и стоимость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пакета (</a:t>
                      </a: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+ занятие 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режиме «педагог-родитель-ребенок</a:t>
                      </a:r>
                      <a:r>
                        <a:rPr lang="ru-RU" sz="1200" spc="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+ составление индивидуальной карты развития)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«Старт» от 3-7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35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9682" y="1124125"/>
            <a:ext cx="7189365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indent="-228600" algn="just">
              <a:lnSpc>
                <a:spcPts val="1370"/>
              </a:lnSpc>
              <a:spcAft>
                <a:spcPts val="0"/>
              </a:spcAft>
              <a:tabLst>
                <a:tab pos="422910" algn="l"/>
              </a:tabLst>
            </a:pPr>
            <a:endParaRPr lang="ru-RU" b="1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6200" indent="450000" algn="just">
              <a:spcAft>
                <a:spcPts val="0"/>
              </a:spcAft>
              <a:tabLst>
                <a:tab pos="422910" algn="l"/>
              </a:tabLst>
            </a:pPr>
            <a:r>
              <a:rPr lang="ru-RU" b="1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Миссия</a:t>
            </a:r>
            <a:r>
              <a:rPr lang="ru-RU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проекта</a:t>
            </a:r>
            <a:r>
              <a:rPr lang="ru-RU" spc="5" dirty="0">
                <a:solidFill>
                  <a:srgbClr val="002060"/>
                </a:solidFill>
                <a:latin typeface="Times New Roman"/>
                <a:ea typeface="Calibri"/>
              </a:rPr>
              <a:t>: </a:t>
            </a:r>
            <a:r>
              <a:rPr lang="ru-RU" sz="1400" spc="5" dirty="0">
                <a:solidFill>
                  <a:srgbClr val="002060"/>
                </a:solidFill>
                <a:latin typeface="Times New Roman"/>
                <a:ea typeface="Calibri"/>
              </a:rPr>
              <a:t>развитие образовательных инициатив.</a:t>
            </a:r>
          </a:p>
          <a:p>
            <a:pPr marR="76200" indent="450000" algn="just">
              <a:spcAft>
                <a:spcPts val="0"/>
              </a:spcAft>
              <a:tabLst>
                <a:tab pos="422910" algn="l"/>
              </a:tabLst>
            </a:pPr>
            <a:endParaRPr lang="ru-RU" spc="-1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R="76200" lvl="0" indent="450000" algn="just">
              <a:tabLst>
                <a:tab pos="422910" algn="l"/>
              </a:tabLst>
            </a:pPr>
            <a:r>
              <a:rPr lang="ru-RU" b="1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Актуальность:</a:t>
            </a:r>
            <a:r>
              <a:rPr lang="ru-RU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обеспечение условий для устойчивого развития образовательной организации в соответствии со стратегией развития российского образования и достижения нового качества образования. Разработка и внедрение инновационных моделей организации образовательной практики детского сада в соответствии с требованиями ФГОС ДО.</a:t>
            </a:r>
          </a:p>
          <a:p>
            <a:pPr marR="76200" indent="450000" algn="just">
              <a:spcAft>
                <a:spcPts val="0"/>
              </a:spcAft>
              <a:tabLst>
                <a:tab pos="422910" algn="l"/>
              </a:tabLst>
            </a:pPr>
            <a:endParaRPr lang="ru-RU" spc="-1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R="76200" indent="450000" algn="just">
              <a:spcAft>
                <a:spcPts val="0"/>
              </a:spcAft>
              <a:tabLst>
                <a:tab pos="422910" algn="l"/>
              </a:tabLst>
            </a:pPr>
            <a:r>
              <a:rPr lang="ru-RU" b="1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Основа проекта</a:t>
            </a:r>
            <a:r>
              <a:rPr lang="ru-RU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1400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современный програмнопроектный метод: управленческая деятельность по развитию учреждения со стороны администрации (координация деятельности участников образовательных отношений, управление перспективами развития) и  творческая инициатива сотрудников (разработка и реализация программ дополнительного образования).</a:t>
            </a:r>
          </a:p>
          <a:p>
            <a:pPr marR="76200" indent="450000" algn="just">
              <a:spcAft>
                <a:spcPts val="0"/>
              </a:spcAft>
              <a:tabLst>
                <a:tab pos="422910" algn="l"/>
              </a:tabLst>
            </a:pPr>
            <a:endParaRPr lang="ru-RU" sz="1400" spc="-1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R="76200" indent="450000" algn="just">
              <a:spcAft>
                <a:spcPts val="0"/>
              </a:spcAft>
              <a:tabLst>
                <a:tab pos="422910" algn="l"/>
              </a:tabLst>
            </a:pPr>
            <a:r>
              <a:rPr lang="ru-RU" b="1" spc="-1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Инновационность</a:t>
            </a:r>
            <a:r>
              <a:rPr lang="ru-RU" b="1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1400" b="1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spc="-1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расширение спектра вариативности востребованного дополнительного образования  через   повышение эффективности системы маркетинговой деятельности ДОУ.</a:t>
            </a:r>
          </a:p>
          <a:p>
            <a:pPr marR="76200" indent="450000" algn="just">
              <a:spcAft>
                <a:spcPts val="0"/>
              </a:spcAft>
              <a:tabLst>
                <a:tab pos="422910" algn="l"/>
              </a:tabLst>
            </a:pPr>
            <a:endParaRPr lang="ru-RU" sz="1400" spc="-1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R="76200" indent="450000" algn="just">
              <a:lnSpc>
                <a:spcPct val="150000"/>
              </a:lnSpc>
              <a:spcAft>
                <a:spcPts val="0"/>
              </a:spcAft>
              <a:tabLst>
                <a:tab pos="422910" algn="l"/>
              </a:tabLst>
            </a:pPr>
            <a:endParaRPr lang="ru-RU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6200" indent="-228600" algn="just">
              <a:lnSpc>
                <a:spcPts val="1370"/>
              </a:lnSpc>
              <a:spcAft>
                <a:spcPts val="0"/>
              </a:spcAft>
              <a:tabLst>
                <a:tab pos="422910" algn="l"/>
              </a:tabLst>
            </a:pPr>
            <a:endParaRPr lang="ru-RU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6200" indent="-228600" algn="just">
              <a:lnSpc>
                <a:spcPts val="1370"/>
              </a:lnSpc>
              <a:spcAft>
                <a:spcPts val="0"/>
              </a:spcAft>
              <a:tabLst>
                <a:tab pos="422910" algn="l"/>
              </a:tabLst>
            </a:pPr>
            <a:endParaRPr lang="ru-RU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6200" indent="-228600" algn="just">
              <a:lnSpc>
                <a:spcPts val="1370"/>
              </a:lnSpc>
              <a:spcAft>
                <a:spcPts val="0"/>
              </a:spcAft>
              <a:tabLst>
                <a:tab pos="422910" algn="l"/>
              </a:tabLst>
            </a:pPr>
            <a:endParaRPr lang="ru-RU" sz="1400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6200" indent="-228600" algn="just">
              <a:lnSpc>
                <a:spcPts val="1370"/>
              </a:lnSpc>
              <a:spcAft>
                <a:spcPts val="0"/>
              </a:spcAft>
              <a:tabLst>
                <a:tab pos="422910" algn="l"/>
              </a:tabLst>
            </a:pPr>
            <a:endParaRPr lang="ru-RU" sz="1400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6200" indent="-228600" algn="just">
              <a:lnSpc>
                <a:spcPts val="1370"/>
              </a:lnSpc>
              <a:spcAft>
                <a:spcPts val="0"/>
              </a:spcAft>
              <a:tabLst>
                <a:tab pos="422910" algn="l"/>
              </a:tabLst>
            </a:pPr>
            <a:endParaRPr lang="ru-RU" sz="1400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6200" indent="-228600" algn="just">
              <a:lnSpc>
                <a:spcPts val="1370"/>
              </a:lnSpc>
              <a:spcAft>
                <a:spcPts val="0"/>
              </a:spcAft>
              <a:tabLst>
                <a:tab pos="42291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i="1" spc="5" dirty="0">
                <a:latin typeface="Times New Roman"/>
                <a:ea typeface="Calibri"/>
                <a:cs typeface="Times New Roman"/>
              </a:rPr>
              <a:t> </a:t>
            </a:r>
            <a:endParaRPr lang="ru-RU" sz="1400" spc="5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336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123950"/>
            <a:ext cx="78882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276350"/>
            <a:ext cx="78882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428750"/>
            <a:ext cx="78882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7130" y="1286631"/>
            <a:ext cx="709062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 indent="-228600" algn="just">
              <a:lnSpc>
                <a:spcPts val="1370"/>
              </a:lnSpc>
              <a:tabLst>
                <a:tab pos="422910" algn="l"/>
              </a:tabLst>
            </a:pPr>
            <a:r>
              <a:rPr lang="ru-RU" b="1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Предполагаемые результаты: </a:t>
            </a:r>
          </a:p>
          <a:p>
            <a:pPr marR="76200" lvl="0" indent="-228600" algn="just">
              <a:lnSpc>
                <a:spcPts val="1370"/>
              </a:lnSpc>
              <a:tabLst>
                <a:tab pos="422910" algn="l"/>
              </a:tabLst>
            </a:pPr>
            <a:endParaRPr lang="ru-RU" b="1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57150" marR="76200" lvl="0" indent="-285750" algn="just">
              <a:lnSpc>
                <a:spcPts val="1370"/>
              </a:lnSpc>
              <a:buFont typeface="Wingdings" pitchFamily="2" charset="2"/>
              <a:buChar char="ü"/>
              <a:tabLst>
                <a:tab pos="422910" algn="l"/>
              </a:tabLst>
            </a:pPr>
            <a:r>
              <a:rPr lang="ru-RU" sz="1400" b="1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Фокус-группа «дети»: </a:t>
            </a:r>
            <a:r>
              <a:rPr lang="ru-RU" sz="14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развитие детских видов инициатив и психолого–педагогическое сопровождение детей с нарушениями в развитии через реализацию вариативных форм образовательной деятельности и досуга.</a:t>
            </a:r>
          </a:p>
          <a:p>
            <a:pPr marL="57150" marR="76200" lvl="0" indent="-285750" algn="just">
              <a:lnSpc>
                <a:spcPts val="1370"/>
              </a:lnSpc>
              <a:buFont typeface="Wingdings" pitchFamily="2" charset="2"/>
              <a:buChar char="ü"/>
              <a:tabLst>
                <a:tab pos="422910" algn="l"/>
              </a:tabLst>
            </a:pPr>
            <a:r>
              <a:rPr lang="ru-RU" sz="1400" b="1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Фокус-группа «родители»: </a:t>
            </a:r>
            <a:r>
              <a:rPr lang="ru-RU" sz="14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обеспечение семейно-ориентированной  модели  взаимодействия  и поддержки участников образовательных отношений.</a:t>
            </a:r>
          </a:p>
          <a:p>
            <a:pPr marL="57150" marR="76200" lvl="0" indent="-285750" algn="just">
              <a:lnSpc>
                <a:spcPts val="1370"/>
              </a:lnSpc>
              <a:buFont typeface="Wingdings" pitchFamily="2" charset="2"/>
              <a:buChar char="ü"/>
              <a:tabLst>
                <a:tab pos="422910" algn="l"/>
              </a:tabLst>
            </a:pPr>
            <a:r>
              <a:rPr lang="ru-RU" sz="1400" b="1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Фокус-группа «педагоги»: </a:t>
            </a:r>
            <a:r>
              <a:rPr lang="ru-RU" sz="14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повышение  конкурентоспособности и приобретение опыта  по созданию, освоению, использованию и распространению  педагогических новшеств.</a:t>
            </a:r>
          </a:p>
          <a:p>
            <a:pPr marL="57150" marR="76200" lvl="0" indent="-285750" algn="just">
              <a:lnSpc>
                <a:spcPts val="1370"/>
              </a:lnSpc>
              <a:buFont typeface="Wingdings" pitchFamily="2" charset="2"/>
              <a:buChar char="ü"/>
              <a:tabLst>
                <a:tab pos="422910" algn="l"/>
              </a:tabLst>
            </a:pPr>
            <a:r>
              <a:rPr lang="ru-RU" sz="1400" b="1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Пространство развития ОУ</a:t>
            </a:r>
            <a:r>
              <a:rPr lang="ru-RU" sz="14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оптимизация системы финансирования образовательного учреждения, за счет привлечения внебюджетных средств; обеспечение доступности образования детей (возрасте от 1,5 до 7 лет)  с разными стартовыми возможностями за счёт расширения инфраструктуры условий осуществления образовательной деятельности  и  вариативности предоставления педагогических услуг.</a:t>
            </a:r>
          </a:p>
          <a:p>
            <a:pPr marR="76200" lvl="0" algn="just">
              <a:lnSpc>
                <a:spcPts val="1370"/>
              </a:lnSpc>
              <a:tabLst>
                <a:tab pos="422910" algn="l"/>
              </a:tabLst>
            </a:pPr>
            <a:endParaRPr lang="ru-RU" b="1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6200" lvl="0" algn="just">
              <a:lnSpc>
                <a:spcPts val="1370"/>
              </a:lnSpc>
              <a:tabLst>
                <a:tab pos="422910" algn="l"/>
              </a:tabLst>
            </a:pPr>
            <a:r>
              <a:rPr lang="ru-RU" b="1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Перспектива развития проекта:</a:t>
            </a:r>
          </a:p>
          <a:p>
            <a:pPr marR="76200" lvl="0" algn="just">
              <a:lnSpc>
                <a:spcPts val="1370"/>
              </a:lnSpc>
              <a:tabLst>
                <a:tab pos="422910" algn="l"/>
              </a:tabLst>
            </a:pPr>
            <a:endParaRPr lang="ru-RU" b="1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228600" marR="76200" lvl="0" indent="-228600" algn="just">
              <a:lnSpc>
                <a:spcPts val="1370"/>
              </a:lnSpc>
              <a:buFont typeface="Wingdings" pitchFamily="2" charset="2"/>
              <a:buChar char="ü"/>
              <a:tabLst>
                <a:tab pos="422910" algn="l"/>
              </a:tabLst>
            </a:pPr>
            <a:r>
              <a:rPr lang="ru-RU" sz="14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развитие дистанционной интерактивной группы;</a:t>
            </a:r>
          </a:p>
          <a:p>
            <a:pPr marL="228600" marR="76200" lvl="0" indent="-228600" algn="just">
              <a:lnSpc>
                <a:spcPts val="1370"/>
              </a:lnSpc>
              <a:buFont typeface="Wingdings" pitchFamily="2" charset="2"/>
              <a:buChar char="ü"/>
              <a:tabLst>
                <a:tab pos="422910" algn="l"/>
              </a:tabLst>
            </a:pPr>
            <a:r>
              <a:rPr lang="ru-RU" sz="14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создание механизмов координации и интеграции взаимодействия с организациями социальными партнерами.</a:t>
            </a:r>
          </a:p>
        </p:txBody>
      </p:sp>
    </p:spTree>
    <p:extLst>
      <p:ext uri="{BB962C8B-B14F-4D97-AF65-F5344CB8AC3E}">
        <p14:creationId xmlns:p14="http://schemas.microsoft.com/office/powerpoint/2010/main" val="2823353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9426"/>
              </p:ext>
            </p:extLst>
          </p:nvPr>
        </p:nvGraphicFramePr>
        <p:xfrm>
          <a:off x="1510020" y="1988191"/>
          <a:ext cx="7281641" cy="2494208"/>
        </p:xfrm>
        <a:graphic>
          <a:graphicData uri="http://schemas.openxmlformats.org/drawingml/2006/table">
            <a:tbl>
              <a:tblPr firstRow="1" firstCol="1" bandRow="1"/>
              <a:tblGrid>
                <a:gridCol w="309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«Играем,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учимся, растем вместе»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учебных часов (занятий) на 1 ребенка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недель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детей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 абонемента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Марафон.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Младший возраст от 1,5 до 3 лет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(вместе с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мамой)</a:t>
                      </a:r>
                    </a:p>
                  </a:txBody>
                  <a:tcPr marL="52724" marR="5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000 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Марафон.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Средний возраст от 3 до 5 лет.</a:t>
                      </a:r>
                    </a:p>
                  </a:txBody>
                  <a:tcPr marL="52724" marR="5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000 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Марафон.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Старший возраст от 5 до 7 лет.</a:t>
                      </a:r>
                    </a:p>
                  </a:txBody>
                  <a:tcPr marL="52724" marR="5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000 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20022" y="787337"/>
            <a:ext cx="264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Прейскурант</a:t>
            </a:r>
          </a:p>
        </p:txBody>
      </p:sp>
    </p:spTree>
    <p:extLst>
      <p:ext uri="{BB962C8B-B14F-4D97-AF65-F5344CB8AC3E}">
        <p14:creationId xmlns:p14="http://schemas.microsoft.com/office/powerpoint/2010/main" val="2928470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03823"/>
              </p:ext>
            </p:extLst>
          </p:nvPr>
        </p:nvGraphicFramePr>
        <p:xfrm>
          <a:off x="1497219" y="2035342"/>
          <a:ext cx="7210553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5180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«Мы рядом, мы поможем!»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учебных часов на 1 ребенка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пакета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«Экспресс -логопедия»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пакет состоит из: диагностики, составления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индивидуальной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карты развития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совместного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занятия в режиме «педагог (учитель-логопед) -родитель-ребенок»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часа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6 000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8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«Зоркие глазки»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пакет состоит из: диагностики развития зрения ребенка, составления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индивидуальной карты развития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совместного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занятия в режиме «учитель-дефектолог (тифлопедагог)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 - ребенок».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часа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4 000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«Ступеньки»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пакет состоит из: диагностики развития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ребенка, составления индивидуальной карты развития и совместного занятия в режиме «учитель-дефектолог (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олигофренопедагог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 - ребенок».</a:t>
                      </a:r>
                    </a:p>
                  </a:txBody>
                  <a:tcPr marL="52724" marR="5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часа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2 000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63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«Старт»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пакет состоит из: диагностики развития ребенка, составления индивидуальной карты развития и совместного занятия в режиме «педагог-психолог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 - ребенок».</a:t>
                      </a:r>
                    </a:p>
                  </a:txBody>
                  <a:tcPr marL="52724" marR="5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часа 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2 000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0022" y="802887"/>
            <a:ext cx="264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Прейскурант</a:t>
            </a:r>
          </a:p>
        </p:txBody>
      </p:sp>
    </p:spTree>
    <p:extLst>
      <p:ext uri="{BB962C8B-B14F-4D97-AF65-F5344CB8AC3E}">
        <p14:creationId xmlns:p14="http://schemas.microsoft.com/office/powerpoint/2010/main" val="368882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83188"/>
              </p:ext>
            </p:extLst>
          </p:nvPr>
        </p:nvGraphicFramePr>
        <p:xfrm>
          <a:off x="1501629" y="1770077"/>
          <a:ext cx="7290032" cy="3311139"/>
        </p:xfrm>
        <a:graphic>
          <a:graphicData uri="http://schemas.openxmlformats.org/drawingml/2006/table">
            <a:tbl>
              <a:tblPr firstRow="1" firstCol="1" bandRow="1"/>
              <a:tblGrid>
                <a:gridCol w="483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«Игроленд»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учебных часов на 1 ребенка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разового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посещения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 выходного дня для детей  от 1,5 до 3 лет.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пребывания в группе с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09.00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(суббота)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часа 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1 000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«Праздник детства»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учебных часов на 1 ребенка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разового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посещения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дней рождения для детей с 3 до 7 лет. + кулинарный мастер –класс с арендой зала для чаепития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8 000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«Профессиональный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диалог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учебных часов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pPr marL="71755" marR="7048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разового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посещения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36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Кураторские программы сопровождения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педагогов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2724" marR="5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2576" y="818435"/>
            <a:ext cx="264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Прейскурант</a:t>
            </a:r>
          </a:p>
        </p:txBody>
      </p:sp>
    </p:spTree>
    <p:extLst>
      <p:ext uri="{BB962C8B-B14F-4D97-AF65-F5344CB8AC3E}">
        <p14:creationId xmlns:p14="http://schemas.microsoft.com/office/powerpoint/2010/main" val="386743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5808" y="2242348"/>
            <a:ext cx="317942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2670" y="4160074"/>
            <a:ext cx="1873597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шкатулка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699" y="3347675"/>
            <a:ext cx="1345354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расту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7492" y="4471235"/>
            <a:ext cx="1959340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Игротека Монтессори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8402" y="3642724"/>
            <a:ext cx="1347082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Логоигротека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2670" y="5726396"/>
            <a:ext cx="3247620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Быстрее.Выше.Сильнее.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(бассейн,тренажерный/спортивный зал)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7556" y="4778424"/>
            <a:ext cx="2439996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Простая наука (эксперимент)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699" y="5110841"/>
            <a:ext cx="243785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Мульти-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пульти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английский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19699" y="5418618"/>
            <a:ext cx="2888676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Театральная мастерская «Теремок»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8834" y="3029769"/>
            <a:ext cx="1346219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Развивай-ка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43844" y="1260434"/>
            <a:ext cx="1902637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«Экспресс-логопедия»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53749" y="852650"/>
            <a:ext cx="1429109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«Зоркие глазки»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9080" y="374616"/>
            <a:ext cx="808876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«Старт»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01559" y="386939"/>
            <a:ext cx="1185004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«Ступеньки»</a:t>
            </a:r>
          </a:p>
        </p:txBody>
      </p:sp>
      <p:cxnSp>
        <p:nvCxnSpPr>
          <p:cNvPr id="43" name="Прямая со стрелкой 42"/>
          <p:cNvCxnSpPr>
            <a:stCxn id="8" idx="3"/>
          </p:cNvCxnSpPr>
          <p:nvPr/>
        </p:nvCxnSpPr>
        <p:spPr>
          <a:xfrm flipV="1">
            <a:off x="6325236" y="2335225"/>
            <a:ext cx="649644" cy="384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/>
          </p:cNvCxnSpPr>
          <p:nvPr/>
        </p:nvCxnSpPr>
        <p:spPr>
          <a:xfrm>
            <a:off x="4735521" y="3196455"/>
            <a:ext cx="0" cy="75522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086447" y="3224265"/>
            <a:ext cx="651878" cy="38153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686791" y="1611502"/>
            <a:ext cx="0" cy="412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cxnSpLocks/>
          </p:cNvCxnSpPr>
          <p:nvPr/>
        </p:nvCxnSpPr>
        <p:spPr>
          <a:xfrm flipV="1">
            <a:off x="4735522" y="1301037"/>
            <a:ext cx="0" cy="941311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/>
          <p:nvPr/>
        </p:nvCxnSpPr>
        <p:spPr>
          <a:xfrm flipH="1" flipV="1">
            <a:off x="2642290" y="2361502"/>
            <a:ext cx="498019" cy="30219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/>
          <p:nvPr/>
        </p:nvCxnSpPr>
        <p:spPr>
          <a:xfrm flipH="1">
            <a:off x="1883259" y="2517693"/>
            <a:ext cx="1" cy="52071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1728132"/>
            <a:ext cx="1866673" cy="78956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14" y="2024412"/>
            <a:ext cx="1902629" cy="9138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00" y="3951676"/>
            <a:ext cx="2139663" cy="9307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DA372D-442F-4E54-87D3-828941A3AA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44" y="3633605"/>
            <a:ext cx="2132274" cy="92954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00" y="446962"/>
            <a:ext cx="1841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8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19987"/>
              </p:ext>
            </p:extLst>
          </p:nvPr>
        </p:nvGraphicFramePr>
        <p:xfrm>
          <a:off x="1778466" y="914399"/>
          <a:ext cx="7089874" cy="4838818"/>
        </p:xfrm>
        <a:graphic>
          <a:graphicData uri="http://schemas.openxmlformats.org/drawingml/2006/table">
            <a:tbl>
              <a:tblPr firstRow="1" firstCol="1" bandRow="1"/>
              <a:tblGrid>
                <a:gridCol w="354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108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7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Играем, учимся, растем вместе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9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0955"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у детей дошкольного возраста мотивации и устойчивого интереса к изучению английского языка  в процессе обучения  технологии  создания мультфильмов.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622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1.Знакомить детей с лексикой, доступной и соответствующей их уровню развития и элементарными языковыми конструкциями.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2.Формировать предпосылки работы с ИКТ.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3.Развивать психические  функции (внимание, мышление, воображение, речь, память).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Социально-гуманитарное + техническое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36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Воспитатели:</a:t>
                      </a:r>
                      <a:endParaRPr lang="ru-RU" sz="1050" b="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Малинина Елена Александровна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(первая квалификационная категория)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Рычкова Светлана Олеговна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197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для детей от 5-7 лет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84" y="922480"/>
            <a:ext cx="3514989" cy="188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6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272047"/>
              </p:ext>
            </p:extLst>
          </p:nvPr>
        </p:nvGraphicFramePr>
        <p:xfrm>
          <a:off x="1493239" y="740940"/>
          <a:ext cx="7004809" cy="5646584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0685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Играем, учимся, растем вместе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59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Овладение  нетрадиционными  техниками  художественно-продуктивной деятельности.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12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05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Вызвать у детей интерес к творческой деятельности.</a:t>
                      </a: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2.Развивать умения и навыки   экспериментирования  с материалами, необходимыми для работы в нетрадиционных техниках рисования, аппликации, ручного труда.</a:t>
                      </a: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3.Формировать практические навыки работы с бумагой, гуашью, красками, бисером, природным материалом.</a:t>
                      </a: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4.Развивать цветовосприятие,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чувство композиции, зрительно-двигательную  координацию,  творческое мышление.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5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666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Воспитатели: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Седышева Людмила Олеговна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(первая квалификационная категория)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Лаптандер Светлана Валерьевна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Кайымова Гульнура Тилекматовна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(высшая квалификационная категория)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46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для детей от 1,5-7 лет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(возраст от 1,5-3 лет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режиме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«педагог-родитель-ребенок»)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47" y="780174"/>
            <a:ext cx="3615655" cy="152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7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28869"/>
              </p:ext>
            </p:extLst>
          </p:nvPr>
        </p:nvGraphicFramePr>
        <p:xfrm>
          <a:off x="1579927" y="977813"/>
          <a:ext cx="7022109" cy="5144789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639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Играем, учимся, растем вместе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5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Укрепление здоровья и всестороннее физическое  развитие.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180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200" b="0" kern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1.Совершенствовать функции организма (опорно-двигательного аппарата, дыхательной, сердечно-сосудистой систем), повышать активность и работоспособность.</a:t>
                      </a: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200" b="0" kern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2.Развивать способности ребёнка уверенно и безбоязненно держаться на воде, обучать  элементам плавания.</a:t>
                      </a:r>
                    </a:p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ru-RU" sz="1200" b="0" kern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3.Формировать навыки здорового образа жизни.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5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Физкультурно-спортивное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666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Инструктор по физической культуре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Попова Валентина Григорьевна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(высшая квалификационная категория)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Андрущак Лилия Петровна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(высшая квалификационная категория)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46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для детей от 1,5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(возраст от 1,5-3 лет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режиме «педагог-родитель-ребенок»)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79" y="1000635"/>
            <a:ext cx="3633569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1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20230"/>
              </p:ext>
            </p:extLst>
          </p:nvPr>
        </p:nvGraphicFramePr>
        <p:xfrm>
          <a:off x="1777942" y="793779"/>
          <a:ext cx="6913052" cy="5686578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7417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Играем, учимся, растем вместе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93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Овладение  творческими знаниями, практическими умениями и навыками в области театрализованной  деятельности.</a:t>
                      </a:r>
                      <a:endParaRPr lang="ru-RU" sz="12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049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Расширять представления детей о  театре и театрализованных играх, истории их создания,  видах.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– 2.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Прививать первичные навыки театральной деятельности  (использование мимики, жестов, приёмов   пластической выразительности).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3.Ф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ормировать речевую культуру.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5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Художественное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666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Музыкальный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руководитель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Зубенко Людмила Ильинична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(первая квалификационная категория)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Бишовец Валентина Викторовна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Учитель-дефектолог (тифлопедагог)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Куминова Ирина Владимировна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(первая квалификационная категория)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46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для детей от 1,5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(возраст от 1,5-3 лет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режиме «педагог-родитель-ребенок»)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73" y="822121"/>
            <a:ext cx="3540155" cy="161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59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29407"/>
              </p:ext>
            </p:extLst>
          </p:nvPr>
        </p:nvGraphicFramePr>
        <p:xfrm>
          <a:off x="1777942" y="818946"/>
          <a:ext cx="6913052" cy="4991129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7417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Играем, учимся, растем вместе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5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самостоятельного  игрового опыта детей</a:t>
                      </a:r>
                      <a:endParaRPr lang="ru-RU" sz="120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772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1.</a:t>
                      </a: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ормировать у ребенка интерес и обучать навыкам практической работы с  различным дидактическим  материалом.</a:t>
                      </a: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2.О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богащать чувственный опыт детей.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3.С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пособствовать развитию познавательных процессов.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4.П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рививать социальные нормы поведения, коммуникативные навыки.</a:t>
                      </a:r>
                      <a:endParaRPr lang="ru-RU" sz="120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5.Р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асширять представления родителей о формах взаимодействия с ребенком и принципах организации развивающего пространства с учетом возрастных норм развития.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5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4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 дополнительного образования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Дронова Мария Евгеньевна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46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для детей от 1,5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 5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(возраст от 1,5-3 лет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режиме « педагог-родитель-ребенок»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77" y="847229"/>
            <a:ext cx="350387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8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52252"/>
              </p:ext>
            </p:extLst>
          </p:nvPr>
        </p:nvGraphicFramePr>
        <p:xfrm>
          <a:off x="1777942" y="818946"/>
          <a:ext cx="6913052" cy="4723799"/>
        </p:xfrm>
        <a:graphic>
          <a:graphicData uri="http://schemas.openxmlformats.org/drawingml/2006/table">
            <a:tbl>
              <a:tblPr firstRow="1" firstCol="1" bandRow="1"/>
              <a:tblGrid>
                <a:gridCol w="334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7417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2400" b="1" i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карта</a:t>
                      </a:r>
                      <a:r>
                        <a:rPr lang="ru-RU" sz="2400" b="1" i="1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модуля</a:t>
                      </a:r>
                      <a:endParaRPr lang="ru-RU" sz="2400" b="1" i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проектной деятельности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Играем, учимся, растем вместе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58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 самостоятельной игровой  деятельности  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772">
                <a:tc gridSpan="2"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1.Обогащать  жизненный и   игровой  опыт детей.</a:t>
                      </a: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2.Стимулировать  творческую  активность  детей в игровых ситуациях.</a:t>
                      </a: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3.Формировать  навыки  позитивного общения со сверстниками и взрослыми.  </a:t>
                      </a:r>
                    </a:p>
                    <a:p>
                      <a:pPr marR="76200" indent="20955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4.Развивать  познавательные  способности детей.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955" marR="76200"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050" spc="5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50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программы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42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Кадровое обеспечение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Марданова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Елена Евгеньевна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(высшая квалификационная категория)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46"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b="1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предоставления услуги</a:t>
                      </a:r>
                      <a:endParaRPr lang="ru-RU" sz="1050" b="1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составе марафона для детей от 1,5</a:t>
                      </a:r>
                      <a:r>
                        <a:rPr lang="ru-RU" sz="1200" spc="5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 7 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(возраст от 1,5-3 лет </a:t>
                      </a:r>
                    </a:p>
                    <a:p>
                      <a:pPr marR="76200" indent="-228600"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422910" algn="l"/>
                        </a:tabLst>
                      </a:pPr>
                      <a:r>
                        <a:rPr lang="ru-RU" sz="1200" spc="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режиме «педагог-родитель-ребенок»)</a:t>
                      </a:r>
                      <a:endParaRPr lang="ru-RU" sz="1050" spc="5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63" y="847295"/>
            <a:ext cx="3514988" cy="156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70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2605</Words>
  <Application>Microsoft Office PowerPoint</Application>
  <PresentationFormat>Экран (4:3)</PresentationFormat>
  <Paragraphs>565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147</cp:revision>
  <cp:lastPrinted>2022-03-10T06:59:31Z</cp:lastPrinted>
  <dcterms:created xsi:type="dcterms:W3CDTF">2022-02-24T10:05:25Z</dcterms:created>
  <dcterms:modified xsi:type="dcterms:W3CDTF">2022-03-28T11:52:20Z</dcterms:modified>
</cp:coreProperties>
</file>